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6" d="100"/>
          <a:sy n="116" d="100"/>
        </p:scale>
        <p:origin x="3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3BAD2C01-18FD-486E-8713-7DCE1B61370C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2E98F699-AC86-412C-96FC-36B7726B9B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802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2C01-18FD-486E-8713-7DCE1B61370C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8F699-AC86-412C-96FC-36B7726B9B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210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2C01-18FD-486E-8713-7DCE1B61370C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8F699-AC86-412C-96FC-36B7726B9B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891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2C01-18FD-486E-8713-7DCE1B61370C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8F699-AC86-412C-96FC-36B7726B9B7D}" type="slidenum">
              <a:rPr lang="ru-RU" smtClean="0"/>
              <a:t>‹#›</a:t>
            </a:fld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279659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2C01-18FD-486E-8713-7DCE1B61370C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8F699-AC86-412C-96FC-36B7726B9B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0329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2C01-18FD-486E-8713-7DCE1B61370C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8F699-AC86-412C-96FC-36B7726B9B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668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2C01-18FD-486E-8713-7DCE1B61370C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8F699-AC86-412C-96FC-36B7726B9B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8403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2C01-18FD-486E-8713-7DCE1B61370C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8F699-AC86-412C-96FC-36B7726B9B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7793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2C01-18FD-486E-8713-7DCE1B61370C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8F699-AC86-412C-96FC-36B7726B9B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7723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2C01-18FD-486E-8713-7DCE1B61370C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8F699-AC86-412C-96FC-36B7726B9B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089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2C01-18FD-486E-8713-7DCE1B61370C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8F699-AC86-412C-96FC-36B7726B9B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252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2C01-18FD-486E-8713-7DCE1B61370C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8F699-AC86-412C-96FC-36B7726B9B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331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2C01-18FD-486E-8713-7DCE1B61370C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8F699-AC86-412C-96FC-36B7726B9B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071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2C01-18FD-486E-8713-7DCE1B61370C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8F699-AC86-412C-96FC-36B7726B9B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09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2C01-18FD-486E-8713-7DCE1B61370C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8F699-AC86-412C-96FC-36B7726B9B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083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2C01-18FD-486E-8713-7DCE1B61370C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8F699-AC86-412C-96FC-36B7726B9B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765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2C01-18FD-486E-8713-7DCE1B61370C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8F699-AC86-412C-96FC-36B7726B9B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223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D2C01-18FD-486E-8713-7DCE1B61370C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98F699-AC86-412C-96FC-36B7726B9B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7204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  <p:sldLayoutId id="2147483763" r:id="rId15"/>
    <p:sldLayoutId id="2147483764" r:id="rId16"/>
    <p:sldLayoutId id="214748376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86B4FEC-1E9B-48D2-B724-98C0625C2AEE}"/>
              </a:ext>
            </a:extLst>
          </p:cNvPr>
          <p:cNvSpPr txBox="1"/>
          <p:nvPr/>
        </p:nvSpPr>
        <p:spPr>
          <a:xfrm>
            <a:off x="0" y="0"/>
            <a:ext cx="12192000" cy="6721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0" dirty="0"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sz="1800" b="0" dirty="0"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«Детский сад комбинированного вида №20»</a:t>
            </a:r>
            <a:endParaRPr lang="ru-RU" sz="2000" b="1" dirty="0">
              <a:solidFill>
                <a:schemeClr val="bg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800" b="0" dirty="0"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г. Сергиев Посад</a:t>
            </a:r>
            <a:endParaRPr lang="ru-RU" sz="2000" b="1" dirty="0">
              <a:solidFill>
                <a:schemeClr val="bg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800" b="0" dirty="0"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b="1" dirty="0">
              <a:solidFill>
                <a:schemeClr val="bg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800" b="1" dirty="0"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b="1" dirty="0">
              <a:solidFill>
                <a:schemeClr val="bg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800" b="1" dirty="0"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b="1" dirty="0">
              <a:solidFill>
                <a:schemeClr val="bg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800" b="1" dirty="0"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Консультация для воспитателей</a:t>
            </a:r>
            <a:endParaRPr lang="ru-RU" sz="2000" b="1" dirty="0">
              <a:solidFill>
                <a:schemeClr val="bg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3600" b="1" dirty="0"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«Организация экологических наблюдений и экспериментов в детском саду»</a:t>
            </a:r>
            <a:endParaRPr lang="ru-RU" sz="2000" b="1" dirty="0">
              <a:solidFill>
                <a:schemeClr val="bg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sz="2000" b="1" dirty="0">
              <a:solidFill>
                <a:schemeClr val="bg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800" b="1" dirty="0"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b="1" dirty="0">
              <a:solidFill>
                <a:schemeClr val="bg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800" b="1" dirty="0"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b="1" dirty="0">
              <a:solidFill>
                <a:schemeClr val="bg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800" b="1" dirty="0"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b="1" dirty="0">
              <a:solidFill>
                <a:schemeClr val="bg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r>
              <a:rPr lang="ru-RU" sz="1800" b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Подготовила воспитатель</a:t>
            </a:r>
            <a:endParaRPr lang="ru-RU" sz="20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r>
              <a:rPr lang="ru-RU" sz="1800" b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высшей квалификационной категории</a:t>
            </a:r>
            <a:endParaRPr lang="ru-RU" sz="20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r>
              <a:rPr lang="ru-RU" sz="1800" b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Федорова Екатерина Викторовна</a:t>
            </a:r>
            <a:endParaRPr lang="ru-RU" sz="20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r>
              <a:rPr lang="ru-RU" sz="2000" b="0" dirty="0"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b="1" dirty="0">
              <a:solidFill>
                <a:schemeClr val="bg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r>
              <a:rPr lang="ru-RU" sz="2000" b="0" dirty="0"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000" b="1" dirty="0"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algn="r"/>
            <a:r>
              <a:rPr lang="ru-RU" sz="2000" b="1" dirty="0"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algn="r"/>
            <a:r>
              <a:rPr lang="ru-RU" sz="2000" b="1" dirty="0"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algn="ctr"/>
            <a:r>
              <a:rPr lang="ru-RU" sz="1800" b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18 февраля 2021г.</a:t>
            </a:r>
            <a:endParaRPr lang="ru-RU" sz="20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359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CD9DC0C-FF6E-40BF-B69C-F647E7B273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61770" y="626200"/>
            <a:ext cx="4898570" cy="3673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1ED2A94-DC70-4125-A3E4-F0B5E60375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6722">
            <a:off x="304791" y="198180"/>
            <a:ext cx="4455202" cy="33414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4C98F93-60FD-4F85-B619-3E456D405A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6642">
            <a:off x="7740744" y="3288499"/>
            <a:ext cx="4330535" cy="32479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53EB325-5680-42FE-B383-7C36263B67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927" y="3429000"/>
            <a:ext cx="4461164" cy="33458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4998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D58720B-F571-431C-8F4D-85DA4A6EAC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0806">
            <a:off x="137581" y="203499"/>
            <a:ext cx="4480956" cy="336071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EDF0892-0B0C-478D-9208-2AB6FE5D12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830" y="3429000"/>
            <a:ext cx="4140530" cy="310539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E160C4F-03CD-4857-86BB-C5A12174B7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4167" y="623454"/>
            <a:ext cx="4797632" cy="35982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8996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EEC11D7-92E6-4FF1-A4C9-81FE2587B3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642265" cy="49816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E7F3934-BCF6-49C3-8CAC-918A611F42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872" y="1864426"/>
            <a:ext cx="5945587" cy="4459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E253381-E495-4682-B2D1-EE1876CBC3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34" y="3758544"/>
            <a:ext cx="3827812" cy="28708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520213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435B15E-0D3F-4152-B6A2-A764EF1B15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4085" y="1087048"/>
            <a:ext cx="6265881" cy="46994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151BE61-C758-4F73-A34E-2E6FCE0135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43094" y="1187490"/>
            <a:ext cx="6151090" cy="4613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022670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2EBAF37-9687-4FAE-956A-167C193534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31627" y="1305544"/>
            <a:ext cx="5409210" cy="4056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8BC695C-E79F-417C-ADE3-71B5417FCF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14" y="1021278"/>
            <a:ext cx="5945579" cy="4459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140494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9294069-7F05-4D1A-BC43-52C1151153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8175" y="2553195"/>
            <a:ext cx="3403626" cy="417417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E3E4215-D2DB-464B-9609-A8D9458CB4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56664" y="996786"/>
            <a:ext cx="4649190" cy="348689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12BC095-490C-4017-BACD-E3C0BB158A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511" y="564044"/>
            <a:ext cx="5304403" cy="3978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6560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4A26F52-354E-45BE-8D1B-A08E07938F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87929" y="1329294"/>
            <a:ext cx="5599216" cy="4199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A3EA0F5-8582-4B9C-BA07-85A4F1D49C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13364" y="640526"/>
            <a:ext cx="5124203" cy="3843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011F72B-DEAC-420B-B9D8-F9565AA2BA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18368" y="2177888"/>
            <a:ext cx="4629396" cy="34720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89270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0B58DFD-D294-4E86-83E9-B609C681E83D}"/>
              </a:ext>
            </a:extLst>
          </p:cNvPr>
          <p:cNvSpPr txBox="1"/>
          <p:nvPr/>
        </p:nvSpPr>
        <p:spPr>
          <a:xfrm>
            <a:off x="835231" y="781377"/>
            <a:ext cx="10521537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Что я слышу – забываю.</a:t>
            </a:r>
          </a:p>
          <a:p>
            <a:pPr algn="ctr"/>
            <a:r>
              <a:rPr lang="ru-RU" sz="6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Что я вижу – я помню.</a:t>
            </a:r>
          </a:p>
          <a:p>
            <a:pPr algn="ctr"/>
            <a:r>
              <a:rPr lang="ru-RU" sz="6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Что я делаю – я понимаю.</a:t>
            </a:r>
          </a:p>
          <a:p>
            <a:pPr algn="ctr"/>
            <a:r>
              <a:rPr lang="ru-RU" sz="4800" b="1" i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algn="ctr"/>
            <a:r>
              <a:rPr lang="ru-RU" sz="4800" b="1" i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Конфуций</a:t>
            </a:r>
          </a:p>
        </p:txBody>
      </p:sp>
    </p:spTree>
    <p:extLst>
      <p:ext uri="{BB962C8B-B14F-4D97-AF65-F5344CB8AC3E}">
        <p14:creationId xmlns:p14="http://schemas.microsoft.com/office/powerpoint/2010/main" val="3649061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6052BEF-BBC3-4717-B0A3-E77E77A24785}"/>
              </a:ext>
            </a:extLst>
          </p:cNvPr>
          <p:cNvSpPr txBox="1"/>
          <p:nvPr/>
        </p:nvSpPr>
        <p:spPr>
          <a:xfrm>
            <a:off x="843147" y="560880"/>
            <a:ext cx="10675917" cy="4598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4000" u="sng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того чтобы экспериментирование было доступным и интересным детям, необходимо: </a:t>
            </a:r>
          </a:p>
          <a:p>
            <a:pPr algn="just">
              <a:lnSpc>
                <a:spcPct val="150000"/>
              </a:lnSpc>
            </a:pPr>
            <a:r>
              <a:rPr lang="ru-RU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создать предметно-развивающую среду, </a:t>
            </a:r>
          </a:p>
          <a:p>
            <a:pPr algn="just">
              <a:lnSpc>
                <a:spcPct val="150000"/>
              </a:lnSpc>
            </a:pPr>
            <a:r>
              <a:rPr lang="ru-RU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подобрать литературу по данной проблеме, </a:t>
            </a:r>
          </a:p>
          <a:p>
            <a:pPr algn="just">
              <a:lnSpc>
                <a:spcPct val="150000"/>
              </a:lnSpc>
            </a:pPr>
            <a:r>
              <a:rPr lang="ru-RU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создать уголки экспериментирования.</a:t>
            </a:r>
          </a:p>
        </p:txBody>
      </p:sp>
    </p:spTree>
    <p:extLst>
      <p:ext uri="{BB962C8B-B14F-4D97-AF65-F5344CB8AC3E}">
        <p14:creationId xmlns:p14="http://schemas.microsoft.com/office/powerpoint/2010/main" val="4272969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50519FB-4EDC-411A-8B54-8FB1BE10BED6}"/>
              </a:ext>
            </a:extLst>
          </p:cNvPr>
          <p:cNvSpPr txBox="1"/>
          <p:nvPr/>
        </p:nvSpPr>
        <p:spPr>
          <a:xfrm>
            <a:off x="546264" y="1677022"/>
            <a:ext cx="10699669" cy="3283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этом взрослый – не учитель-наставник, а равноправный партнер, соучастник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853471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A676E9B-6138-4C03-8CE7-F4413755C443}"/>
              </a:ext>
            </a:extLst>
          </p:cNvPr>
          <p:cNvSpPr txBox="1"/>
          <p:nvPr/>
        </p:nvSpPr>
        <p:spPr>
          <a:xfrm>
            <a:off x="415636" y="472482"/>
            <a:ext cx="1142406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поддержания интереса к экспериментированию, используются сказочные герои- куклы. </a:t>
            </a:r>
            <a:endParaRPr lang="ru-RU" sz="48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Картинки по запросу &quot;герои в уголке экспериментов зайчик&quot;">
            <a:extLst>
              <a:ext uri="{FF2B5EF4-FFF2-40B4-BE49-F238E27FC236}">
                <a16:creationId xmlns:a16="http://schemas.microsoft.com/office/drawing/2014/main" id="{A02D7CFD-FA4B-4224-9180-7EF33681F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71113">
            <a:off x="653143" y="2780806"/>
            <a:ext cx="2398507" cy="362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Картинки по запросу &quot;герои в уголке экспериментов хрюша&quot;">
            <a:extLst>
              <a:ext uri="{FF2B5EF4-FFF2-40B4-BE49-F238E27FC236}">
                <a16:creationId xmlns:a16="http://schemas.microsoft.com/office/drawing/2014/main" id="{E1481511-71F0-469D-85C6-407A4B5FEE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5706">
            <a:off x="9195388" y="2880779"/>
            <a:ext cx="257175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Картинки по запросу &quot;кукла почемучка&quot;">
            <a:extLst>
              <a:ext uri="{FF2B5EF4-FFF2-40B4-BE49-F238E27FC236}">
                <a16:creationId xmlns:a16="http://schemas.microsoft.com/office/drawing/2014/main" id="{BBF1FD21-DCF8-4804-BEA6-733D9A72E7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7616" y="3178298"/>
            <a:ext cx="2669598" cy="3559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4475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57ECE61-3CB1-48D3-BC73-506B3FD2C137}"/>
              </a:ext>
            </a:extLst>
          </p:cNvPr>
          <p:cNvSpPr txBox="1"/>
          <p:nvPr/>
        </p:nvSpPr>
        <p:spPr>
          <a:xfrm>
            <a:off x="629392" y="1600614"/>
            <a:ext cx="10521538" cy="1828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5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Классификация наблюдений и экспериментов</a:t>
            </a:r>
            <a:endParaRPr lang="ru-RU" sz="5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2953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52C1F85-E2C4-41F3-A11C-14C2F57CEE90}"/>
              </a:ext>
            </a:extLst>
          </p:cNvPr>
          <p:cNvSpPr txBox="1"/>
          <p:nvPr/>
        </p:nvSpPr>
        <p:spPr>
          <a:xfrm>
            <a:off x="1520041" y="244710"/>
            <a:ext cx="10485912" cy="458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  <a:tabLst>
                <a:tab pos="228600" algn="l"/>
              </a:tabLst>
            </a:pP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 характеру объектов, используемых в эксперименте</a:t>
            </a:r>
            <a:endParaRPr lang="ru-RU" sz="1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0C152A-E247-4816-9D60-2C443B77D654}"/>
              </a:ext>
            </a:extLst>
          </p:cNvPr>
          <p:cNvSpPr txBox="1"/>
          <p:nvPr/>
        </p:nvSpPr>
        <p:spPr>
          <a:xfrm>
            <a:off x="1520041" y="780087"/>
            <a:ext cx="6103916" cy="458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tabLst>
                <a:tab pos="228600" algn="l"/>
              </a:tabLst>
            </a:pP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  По месту проведения опытов</a:t>
            </a:r>
            <a:endParaRPr lang="ru-RU" sz="1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EF82CC-5307-42B9-8C2C-2D19D4B7B89F}"/>
              </a:ext>
            </a:extLst>
          </p:cNvPr>
          <p:cNvSpPr txBox="1"/>
          <p:nvPr/>
        </p:nvSpPr>
        <p:spPr>
          <a:xfrm>
            <a:off x="1520041" y="1317465"/>
            <a:ext cx="6103916" cy="458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tabLst>
                <a:tab pos="228600" algn="l"/>
              </a:tabLst>
            </a:pP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  По количеству детей</a:t>
            </a:r>
            <a:endParaRPr lang="ru-RU" sz="1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9E2157-EF06-481B-B73A-DD6B5462DA86}"/>
              </a:ext>
            </a:extLst>
          </p:cNvPr>
          <p:cNvSpPr txBox="1"/>
          <p:nvPr/>
        </p:nvSpPr>
        <p:spPr>
          <a:xfrm>
            <a:off x="1520041" y="1886494"/>
            <a:ext cx="61039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  По причине их проведения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1E0422-B4A8-47BA-A0C6-1E558C933511}"/>
              </a:ext>
            </a:extLst>
          </p:cNvPr>
          <p:cNvSpPr txBox="1"/>
          <p:nvPr/>
        </p:nvSpPr>
        <p:spPr>
          <a:xfrm>
            <a:off x="1520041" y="2336561"/>
            <a:ext cx="6103916" cy="458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+mj-lt"/>
              <a:buAutoNum type="arabicPeriod" startAt="5"/>
              <a:tabLst>
                <a:tab pos="228600" algn="l"/>
              </a:tabLst>
            </a:pP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 характеру включения в педагогический процесс</a:t>
            </a:r>
            <a:endParaRPr lang="ru-RU" sz="1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08E279-6BA7-4911-8346-8ED667AA3206}"/>
              </a:ext>
            </a:extLst>
          </p:cNvPr>
          <p:cNvSpPr txBox="1"/>
          <p:nvPr/>
        </p:nvSpPr>
        <p:spPr>
          <a:xfrm>
            <a:off x="1520041" y="2862947"/>
            <a:ext cx="6103916" cy="458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tabLst>
                <a:tab pos="228600" algn="l"/>
              </a:tabLst>
            </a:pP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6.   По продолжительности</a:t>
            </a:r>
            <a:endParaRPr lang="ru-RU" sz="1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B77A14-891A-4087-AF83-507F05760C04}"/>
              </a:ext>
            </a:extLst>
          </p:cNvPr>
          <p:cNvSpPr txBox="1"/>
          <p:nvPr/>
        </p:nvSpPr>
        <p:spPr>
          <a:xfrm>
            <a:off x="1520041" y="3462490"/>
            <a:ext cx="9025247" cy="458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tabLst>
                <a:tab pos="228600" algn="l"/>
              </a:tabLst>
            </a:pP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7.   По количеству наблюдений за одним и тем же объектом</a:t>
            </a:r>
            <a:endParaRPr lang="ru-RU" sz="1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FAB4F16-6E70-4DCA-97F8-15BF245AC987}"/>
              </a:ext>
            </a:extLst>
          </p:cNvPr>
          <p:cNvSpPr txBox="1"/>
          <p:nvPr/>
        </p:nvSpPr>
        <p:spPr>
          <a:xfrm>
            <a:off x="1520041" y="3974699"/>
            <a:ext cx="6103916" cy="458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tabLst>
                <a:tab pos="228600" algn="l"/>
              </a:tabLst>
            </a:pP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8.   По месту в цикле</a:t>
            </a:r>
            <a:endParaRPr lang="ru-RU" sz="1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A530466-0089-47FA-B87D-81D881CB82A1}"/>
              </a:ext>
            </a:extLst>
          </p:cNvPr>
          <p:cNvSpPr txBox="1"/>
          <p:nvPr/>
        </p:nvSpPr>
        <p:spPr>
          <a:xfrm>
            <a:off x="1520041" y="4557458"/>
            <a:ext cx="6103916" cy="458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tabLst>
                <a:tab pos="228600" algn="l"/>
              </a:tabLst>
            </a:pP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9.   По характеру мыслительных операций</a:t>
            </a:r>
            <a:endParaRPr lang="ru-RU" sz="1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2FBCF59-BB06-4062-B30C-FDD880C7526E}"/>
              </a:ext>
            </a:extLst>
          </p:cNvPr>
          <p:cNvSpPr txBox="1"/>
          <p:nvPr/>
        </p:nvSpPr>
        <p:spPr>
          <a:xfrm>
            <a:off x="1520041" y="5149441"/>
            <a:ext cx="6103916" cy="458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tabLst>
                <a:tab pos="228600" algn="l"/>
              </a:tabLst>
            </a:pP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10. По характеру познавательной деятельности</a:t>
            </a:r>
            <a:endParaRPr lang="ru-RU" sz="1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426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227F414-4349-4A2B-93A7-5BDFF686F000}"/>
              </a:ext>
            </a:extLst>
          </p:cNvPr>
          <p:cNvSpPr txBox="1"/>
          <p:nvPr/>
        </p:nvSpPr>
        <p:spPr>
          <a:xfrm>
            <a:off x="213755" y="376283"/>
            <a:ext cx="114003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u="sng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Методические требования к подготовке </a:t>
            </a:r>
          </a:p>
          <a:p>
            <a:pPr algn="ctr"/>
            <a:r>
              <a:rPr lang="ru-RU" sz="3600" b="1" u="sng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проведению экспериментов</a:t>
            </a:r>
            <a:endParaRPr lang="ru-RU" sz="3600" u="sng" dirty="0">
              <a:solidFill>
                <a:srgbClr val="00206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79F9A1-B4F1-45DC-A123-E6416389D74C}"/>
              </a:ext>
            </a:extLst>
          </p:cNvPr>
          <p:cNvSpPr txBox="1"/>
          <p:nvPr/>
        </p:nvSpPr>
        <p:spPr>
          <a:xfrm>
            <a:off x="665017" y="2225807"/>
            <a:ext cx="61039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Случайные наблюдения и эксперименты.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992177-8E95-4AA9-88B9-D08BCB8E406F}"/>
              </a:ext>
            </a:extLst>
          </p:cNvPr>
          <p:cNvSpPr txBox="1"/>
          <p:nvPr/>
        </p:nvSpPr>
        <p:spPr>
          <a:xfrm>
            <a:off x="6650181" y="3244334"/>
            <a:ext cx="61039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Плановые наблюдения и эксперименты.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C7A8862-DF1E-4721-BCAA-079318819F03}"/>
              </a:ext>
            </a:extLst>
          </p:cNvPr>
          <p:cNvSpPr txBox="1"/>
          <p:nvPr/>
        </p:nvSpPr>
        <p:spPr>
          <a:xfrm>
            <a:off x="1116281" y="4912056"/>
            <a:ext cx="61039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Эксперимент как ответ на детские вопросы. 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133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8DB0E36-4030-4DD1-8869-9BF2C7D0C95E}"/>
              </a:ext>
            </a:extLst>
          </p:cNvPr>
          <p:cNvSpPr txBox="1"/>
          <p:nvPr/>
        </p:nvSpPr>
        <p:spPr>
          <a:xfrm>
            <a:off x="1401288" y="1287874"/>
            <a:ext cx="974964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Проект «Лаборатория Почемучки»</a:t>
            </a:r>
          </a:p>
          <a:p>
            <a:pPr algn="ctr"/>
            <a:endParaRPr lang="ru-RU" sz="4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4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подготовительной группе</a:t>
            </a:r>
            <a:endParaRPr lang="ru-RU" sz="4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0664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Контур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Контур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63</TotalTime>
  <Words>230</Words>
  <Application>Microsoft Office PowerPoint</Application>
  <PresentationFormat>Широкоэкранный</PresentationFormat>
  <Paragraphs>50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Times New Roman</vt:lpstr>
      <vt:lpstr>Tw Cen MT</vt:lpstr>
      <vt:lpstr>Контур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София</dc:creator>
  <cp:lastModifiedBy>София Федорова</cp:lastModifiedBy>
  <cp:revision>2</cp:revision>
  <dcterms:created xsi:type="dcterms:W3CDTF">2021-02-17T20:24:00Z</dcterms:created>
  <dcterms:modified xsi:type="dcterms:W3CDTF">2024-09-23T23:07:56Z</dcterms:modified>
</cp:coreProperties>
</file>