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96" r:id="rId2"/>
    <p:sldId id="286" r:id="rId3"/>
    <p:sldId id="285" r:id="rId4"/>
    <p:sldId id="258" r:id="rId5"/>
    <p:sldId id="262" r:id="rId6"/>
    <p:sldId id="264" r:id="rId7"/>
    <p:sldId id="267" r:id="rId8"/>
    <p:sldId id="280" r:id="rId9"/>
    <p:sldId id="287" r:id="rId10"/>
    <p:sldId id="288" r:id="rId11"/>
    <p:sldId id="290" r:id="rId12"/>
    <p:sldId id="291" r:id="rId13"/>
    <p:sldId id="275" r:id="rId14"/>
    <p:sldId id="29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99"/>
    <a:srgbClr val="000099"/>
    <a:srgbClr val="E10803"/>
    <a:srgbClr val="08A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5184C-E6F5-4A8E-94B2-221B1158D0BE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AA1A0-9CF1-4903-8B32-073DFFD7E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442F0-1EA1-4EC0-9476-7BB4A6464D59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299EE-6297-4415-9F4D-0C07519451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59387-06A4-403A-99ED-1B1BF6DC3FF3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1841D-694D-46EA-AA64-A5E6AA7B1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9A4F3-DD12-460F-9187-A954D8A9D9EE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7385C-0EED-4D75-9A52-E3B1153C5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4E960-7641-4EA2-9F8E-DA60EFBD419B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05BBC-C1D8-433D-9FF2-4D02A67C6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00C07-0D6D-46DD-B3C2-7BFE85C327C8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46BB9-FA7C-4C94-902D-C76A0FF88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6B40C-BBEB-4AA5-94B8-FD14BBD8C99B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2E8BA-0EF0-45F2-9748-B0F69126B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07CB2-931C-42BD-8E73-A93651E08860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C70B1-7099-4F84-9E36-C22426010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B44A-BCFF-4218-9F19-3BFF94C12ADE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77597-938C-48D9-A8A5-F16B97B523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B8BF0-10CB-4A2B-911A-1473CF2029FA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99C4-7399-4600-A2BC-B2DE7CE82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800BE-03EF-4E8B-859D-0DDB78895021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91202-81BB-40FA-8CF6-717AA845B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9E799"/>
            </a:gs>
            <a:gs pos="100000">
              <a:srgbClr val="736B47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8502EA-E81D-4576-B658-CCD4A2B0C3D1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602702-65F3-461C-A2BE-89A18EC09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8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Grp="1"/>
          </p:cNvSpPr>
          <p:nvPr>
            <p:ph type="body" idx="1"/>
          </p:nvPr>
        </p:nvSpPr>
        <p:spPr>
          <a:xfrm>
            <a:off x="395536" y="476672"/>
            <a:ext cx="8229600" cy="62373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000" dirty="0" smtClean="0">
                <a:solidFill>
                  <a:schemeClr val="accent6"/>
                </a:solidFill>
              </a:rPr>
              <a:t>МБДОУ «Детский сад комбинированного вида №20»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dirty="0">
                <a:solidFill>
                  <a:schemeClr val="accent6"/>
                </a:solidFill>
              </a:rPr>
              <a:t>г</a:t>
            </a:r>
            <a:r>
              <a:rPr lang="ru-RU" sz="2000" dirty="0" smtClean="0">
                <a:solidFill>
                  <a:schemeClr val="accent6"/>
                </a:solidFill>
              </a:rPr>
              <a:t>. Сергиев Посад </a:t>
            </a:r>
            <a:r>
              <a:rPr lang="ru-RU" sz="2000" dirty="0" smtClean="0">
                <a:solidFill>
                  <a:schemeClr val="accent6"/>
                </a:solidFill>
              </a:rPr>
              <a:t>   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solidFill>
                <a:srgbClr val="E10803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solidFill>
                <a:srgbClr val="E10803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b="1" dirty="0" smtClean="0">
                <a:solidFill>
                  <a:srgbClr val="E10803"/>
                </a:solidFill>
              </a:rPr>
              <a:t>   </a:t>
            </a:r>
            <a:r>
              <a:rPr lang="ru-RU" b="1" dirty="0" smtClean="0">
                <a:solidFill>
                  <a:srgbClr val="E10803"/>
                </a:solidFill>
              </a:rPr>
              <a:t>Инновационные технологии экологического воспитания посредством развивающей предметно  - пространственной среды ДОУ в условиях реализации ФГОС.</a:t>
            </a:r>
            <a:endParaRPr lang="ru-RU" sz="2000" dirty="0" smtClean="0">
              <a:solidFill>
                <a:srgbClr val="E10803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endParaRPr lang="ru-RU" sz="2000" dirty="0" smtClean="0">
              <a:solidFill>
                <a:srgbClr val="000099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endParaRPr lang="ru-RU" sz="2000" dirty="0" smtClean="0">
              <a:solidFill>
                <a:srgbClr val="000099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endParaRPr lang="ru-RU" sz="2000" dirty="0" smtClean="0">
              <a:solidFill>
                <a:srgbClr val="000099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r>
              <a:rPr lang="ru-RU" sz="2000" dirty="0" smtClean="0">
                <a:solidFill>
                  <a:srgbClr val="000099"/>
                </a:solidFill>
              </a:rPr>
              <a:t>Подготовила воспитатель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z="2000" dirty="0" smtClean="0">
                <a:solidFill>
                  <a:srgbClr val="000099"/>
                </a:solidFill>
              </a:rPr>
              <a:t>Федорова Е.В. </a:t>
            </a:r>
            <a:endParaRPr lang="ru-RU" sz="2000" dirty="0" smtClean="0">
              <a:solidFill>
                <a:srgbClr val="000099"/>
              </a:solidFill>
            </a:endParaRPr>
          </a:p>
          <a:p>
            <a:pPr algn="r"/>
            <a:endParaRPr lang="ru-RU" sz="2000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 bwMode="auto">
          <a:xfrm>
            <a:off x="0" y="-315913"/>
            <a:ext cx="9144000" cy="1733551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  <a:latin typeface="Times New Roman" pitchFamily="18" charset="0"/>
              </a:rPr>
              <a:t>Элементы развивающей предметно – пространственной среды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163" y="1196975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>
                <a:solidFill>
                  <a:srgbClr val="C00000"/>
                </a:solidFill>
              </a:rPr>
              <a:t>Экологическая кабинет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27288" y="2268538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rgbClr val="C00000"/>
                </a:solidFill>
              </a:rPr>
              <a:t>Фитобар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5850" y="1196975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Экологическая тропинка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7538" y="1196975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Библиотека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5600" y="4411663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Зимний сад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5600" y="3340100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Живой уголок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5600" y="2268538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Лаборатория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27288" y="3340100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Театральная студия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43663" y="1196975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Изостудия (художественная студия)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8975" y="2268538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Музей, картинная галерея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98975" y="3340100"/>
            <a:ext cx="196056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Территория ДОУ (ландшафт, архит. объекты)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0413" y="4411663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Огород, сад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5600" y="5483225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Бассейн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27288" y="4411663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Физкультурный зал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41850" y="5483225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Музыкальный зал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427288" y="5483225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Компьютерный класс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516688" y="2276475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Коридоры, холлы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88125" y="3357563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Уголки в группах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88125" y="4437063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Выставочный уголок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05251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  <a:latin typeface="Times New Roman" pitchFamily="18" charset="0"/>
              </a:rPr>
              <a:t>Работа проводится по следующим направлениям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457200" y="836613"/>
            <a:ext cx="8229600" cy="5472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организация музыкальной деятельности, усиливающая эмоциональное восприятие ребенком природы; 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подбор музыкальных произведений (звуки природы, песни о природе), в том числе для сопровождения экологических игр.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использование элементов фольклора в целях экологического образования (народные праздники,  живопись, глиняные игрушки).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закрепление материалов экологического воспитания в процессе рисования, аппликации, лепки;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изготовление  наглядных пособий, оборудования, декораций, костюмов к экологическим праздникам, постановкам.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подбор художественных произведений к экологической тематике;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изготовление поделок, коллажей, макетов из природного материала.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изготовление оборудования для экологической тропинки, природоохранных знаков.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000099"/>
                </a:solidFill>
              </a:rPr>
              <a:t>формирование трудовых умений и навыков, адекватных возрасту через поручения, совместные действия и задания, как в группах, так и на территории ДОУ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064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</a:rPr>
              <a:t>А также: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457200" y="836613"/>
            <a:ext cx="8229600" cy="54721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реализация проектов для формирования основ экологического сознания (безопасности окружающего мира).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знакомство с миром профессий, связанных с экологией (наблюдение, рассматривание альбомов, иллюстраций).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подготовка и проведение образовательной деятельности с детьми в центре природы   группы, мини-лаборатории, живом уголке, на экологической тропинке.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участие в подготовке и проведении  экологических праздников детского сада, инсценировок, спектаклей по сказкам, разыгрывание народных песен, потешек, имитация повадок животных.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дидактические игры, пальчиковый, кукольный театр на закрепление экологических  понятий.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чтение с обсуждением  произведения.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экологические акции и десант.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наблюдения и работа на экологической тропе на территории ДОУ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подборка наглядных пособий (календари погоды и природы, географические карты, коллекции природных и искусственных материалов),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000099"/>
                </a:solidFill>
              </a:rPr>
              <a:t>включение современных средств обучения – мультимедийные презентации экологического содержания, видеофильмы (включая мультфильмы).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b="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300" b="0" dirty="0" smtClean="0">
                <a:solidFill>
                  <a:srgbClr val="C00000"/>
                </a:solidFill>
                <a:latin typeface="+mn-lt"/>
              </a:rPr>
            </a:br>
            <a:r>
              <a:rPr lang="ru-RU" sz="3300" b="0" dirty="0" smtClean="0">
                <a:solidFill>
                  <a:srgbClr val="C00000"/>
                </a:solidFill>
                <a:latin typeface="+mn-lt"/>
              </a:rPr>
              <a:t>Рекомендации воспитателям по вопросам экологического воспитания в современной образовательной среде ДОУ: </a:t>
            </a:r>
            <a:r>
              <a:rPr lang="ru-RU" b="0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3000" dirty="0" smtClean="0">
                <a:solidFill>
                  <a:schemeClr val="accent6"/>
                </a:solidFill>
              </a:rPr>
              <a:t>                                                                                       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1643063"/>
            <a:ext cx="821531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0099"/>
                </a:solidFill>
              </a:rPr>
              <a:t>Создать рациональную предметно – пространственную среду для успешного познания окружающего мира дошкольника, основанную на интеграции образовательных областей.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500" y="4214813"/>
            <a:ext cx="8286750" cy="9286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>
              <a:solidFill>
                <a:srgbClr val="000099"/>
              </a:solidFill>
            </a:endParaRPr>
          </a:p>
          <a:p>
            <a:pPr algn="ctr">
              <a:defRPr/>
            </a:pPr>
            <a:r>
              <a:rPr lang="ru-RU" sz="2000">
                <a:solidFill>
                  <a:srgbClr val="000099"/>
                </a:solidFill>
              </a:rPr>
              <a:t>Ознакомление с объектами и явлениями окружающей природы будет более результативным, если воспитатель будет отмечать все достижения и самостоятельность детей, хвалить за уверенность и инициативу.</a:t>
            </a:r>
          </a:p>
          <a:p>
            <a:pPr algn="ctr">
              <a:defRPr/>
            </a:pPr>
            <a:endParaRPr lang="ru-RU" sz="2000">
              <a:solidFill>
                <a:srgbClr val="000099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500" y="2928938"/>
            <a:ext cx="821531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0099"/>
                </a:solidFill>
              </a:rPr>
              <a:t>Необходимо постоянно использовать в педагогической практике инновационные технологии, в результате которых будет достигаться развитие всех сторон познавательной деятельности ребенка.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188" y="5445125"/>
            <a:ext cx="8215312" cy="9286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0099"/>
                </a:solidFill>
              </a:rPr>
              <a:t>Мероприятия по использованию инновационных технологий должны охватывать все виды деятельности дошкольников.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507413" cy="49672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    </a:t>
            </a:r>
            <a:r>
              <a:rPr lang="ru-RU" smtClean="0">
                <a:solidFill>
                  <a:srgbClr val="000099"/>
                </a:solidFill>
              </a:rPr>
              <a:t>Таким образом, путем создания инновационной развивающей предметно – пространственной среды с интеграцией образовательных областей в условиях ФГОС достигается главная цель экологического воспитания – сформировать   у детей целостный взгляд на природу и место человека в ней, экологическую грамотность, способность любить окружающий мир и бережно относиться к нему.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  <a:latin typeface="Times New Roman" pitchFamily="18" charset="0"/>
              </a:rPr>
              <a:t>Экологическое воспитание</a:t>
            </a:r>
            <a:b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  <a:latin typeface="Times New Roman" pitchFamily="18" charset="0"/>
              </a:rPr>
            </a:br>
            <a:endParaRPr lang="ru-RU" sz="3000" b="0" smtClean="0">
              <a:ln>
                <a:noFill/>
              </a:ln>
              <a:solidFill>
                <a:srgbClr val="E10803"/>
              </a:solidFill>
              <a:effectLst/>
              <a:latin typeface="Times New Roman" pitchFamily="18" charset="0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457200" y="3213100"/>
            <a:ext cx="8229600" cy="3095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E10803"/>
                </a:solidFill>
              </a:rPr>
              <a:t>    </a:t>
            </a:r>
            <a:r>
              <a:rPr lang="ru-RU" sz="3000" smtClean="0">
                <a:solidFill>
                  <a:srgbClr val="E10803"/>
                </a:solidFill>
              </a:rPr>
              <a:t>Основная цель экологического воспитания – </a:t>
            </a:r>
          </a:p>
          <a:p>
            <a:pPr eaLnBrk="1" hangingPunct="1">
              <a:buFont typeface="Wingdings 2" pitchFamily="18" charset="2"/>
              <a:buNone/>
            </a:pPr>
            <a:endParaRPr lang="ru-RU" sz="3000" smtClean="0">
              <a:solidFill>
                <a:srgbClr val="000099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11188" y="1196975"/>
            <a:ext cx="7929562" cy="1511300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rgbClr val="00349E"/>
                </a:solidFill>
              </a:rPr>
              <a:t>систематическая педагогическая деятельность, направленная на развитие у дошкольников экологической культуры</a:t>
            </a:r>
            <a:endParaRPr lang="ru-RU" sz="2800">
              <a:solidFill>
                <a:srgbClr val="FFFFFF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357688" y="785813"/>
            <a:ext cx="285750" cy="357187"/>
          </a:xfrm>
          <a:prstGeom prst="downArrow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Стрелка вниз 3"/>
          <p:cNvSpPr/>
          <p:nvPr/>
        </p:nvSpPr>
        <p:spPr>
          <a:xfrm>
            <a:off x="4356100" y="2852738"/>
            <a:ext cx="285750" cy="357187"/>
          </a:xfrm>
          <a:prstGeom prst="downArrow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4"/>
          <p:cNvSpPr/>
          <p:nvPr/>
        </p:nvSpPr>
        <p:spPr>
          <a:xfrm>
            <a:off x="611188" y="4076700"/>
            <a:ext cx="7929562" cy="2376488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>
              <a:solidFill>
                <a:srgbClr val="000099"/>
              </a:solidFill>
            </a:endParaRPr>
          </a:p>
          <a:p>
            <a:pPr algn="ctr">
              <a:defRPr/>
            </a:pPr>
            <a:r>
              <a:rPr lang="ru-RU" sz="2800">
                <a:solidFill>
                  <a:srgbClr val="000099"/>
                </a:solidFill>
              </a:rPr>
              <a:t>сформировать у детей целостный взгляд на природу и место человека в ней, экологическую грамотность, способность любить окружающий мир и бережно относиться к нему. </a:t>
            </a:r>
          </a:p>
          <a:p>
            <a:pPr algn="ctr">
              <a:defRPr/>
            </a:pPr>
            <a:endParaRPr lang="ru-RU" sz="2800">
              <a:solidFill>
                <a:srgbClr val="000099"/>
              </a:solidFill>
            </a:endParaRPr>
          </a:p>
          <a:p>
            <a:pPr algn="ctr">
              <a:defRPr/>
            </a:pPr>
            <a:endParaRPr lang="ru-RU" sz="28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000" b="0" dirty="0" smtClean="0">
                <a:ln>
                  <a:noFill/>
                </a:ln>
                <a:solidFill>
                  <a:srgbClr val="E10803"/>
                </a:solidFill>
                <a:effectLst/>
                <a:latin typeface="+mn-lt"/>
              </a:rPr>
              <a:t>Задачи экологического воспитания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79388" y="1341438"/>
            <a:ext cx="8715375" cy="642937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349E"/>
                </a:solidFill>
              </a:rPr>
              <a:t>формировать осознанное понимание взаимосвязей всего живого и неживого в природе 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79388" y="2205038"/>
            <a:ext cx="8715375" cy="642937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349E"/>
                </a:solidFill>
              </a:rPr>
              <a:t>формировать умения и навыки по уходу за растениями и животными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179388" y="4221163"/>
            <a:ext cx="8715375" cy="642937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349E"/>
                </a:solidFill>
              </a:rPr>
              <a:t>прививать заботливое отношение к природе путем целенаправленного общения их с окружающей средой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79388" y="3141663"/>
            <a:ext cx="8715375" cy="714375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>
                <a:solidFill>
                  <a:srgbClr val="00349E"/>
                </a:solidFill>
              </a:rPr>
              <a:t> </a:t>
            </a:r>
            <a:r>
              <a:rPr lang="ru-RU" sz="2000">
                <a:solidFill>
                  <a:srgbClr val="00349E"/>
                </a:solidFill>
              </a:rPr>
              <a:t>воспитывать чувственно-эмоциональные реакции детей на окружающую среду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79388" y="5300663"/>
            <a:ext cx="8715375" cy="642937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349E"/>
                </a:solidFill>
              </a:rPr>
              <a:t>воспитывать эстетические и патриотические чувства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357688" y="1000125"/>
            <a:ext cx="285750" cy="357188"/>
          </a:xfrm>
          <a:prstGeom prst="downArrow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0" y="549275"/>
            <a:ext cx="8964613" cy="57594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349E"/>
                </a:solidFill>
              </a:rPr>
              <a:t>       </a:t>
            </a:r>
            <a:r>
              <a:rPr lang="ru-RU" smtClean="0">
                <a:solidFill>
                  <a:srgbClr val="000099"/>
                </a:solidFill>
              </a:rPr>
              <a:t>Инновационные технологии получили свое развитие в экологическом образовании, поскольку характер экологических знаний обуславливает не только разнообразные формы пограничного объединения смежных предметов, но и интеграцию различных областей воспитания и обучения дошкольников.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         Одним из принципов развития современного дошкольного образования, предложенным Федеральным государственным образовательным стандартом к структуре основной общеобразовательной программы, является принцип интеграции образовательных областей.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3573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b="0" dirty="0" smtClean="0">
                <a:solidFill>
                  <a:srgbClr val="C00000"/>
                </a:solidFill>
                <a:latin typeface="+mn-lt"/>
              </a:rPr>
              <a:t>Направления инновационной деятельности </a:t>
            </a:r>
            <a:endParaRPr lang="ru-RU" sz="3000" b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179388" y="928688"/>
            <a:ext cx="8785225" cy="53800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      - Преобразование развивающей предметно-пространственной экологической среды в соответствии с ФГОС дошкольного образования. - Обеспечение комфортных условий для личностного развития и социализации обучающихся через проектирование, организацию и осуществление событийного подхода.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      - Инициирование процессов педагогически обоснованного включения средств информационно-коммуникационных технологий в организацию образовательных событий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      - Реализация личностно - деятельностной технологии развития интегративных качеств дошкольников в информационно-образовательной среде детского сада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000099"/>
                </a:solidFill>
              </a:rPr>
              <a:t>       - Разработка механизмов и инструментов реализации ФГОС дошкольного образования, способствующие повышению уровня профессиональной компетентности педагогов в области экологического образования в профессиональной деятельности.                                                                          - Внедрение новых форм сотрудничества с родителями, социальным окружением, используя ресурс информационного обеспечения субъектов образовательного процесса, принципы событийного подхода.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b="0" dirty="0" smtClean="0">
                <a:solidFill>
                  <a:srgbClr val="C00000"/>
                </a:solidFill>
                <a:latin typeface="+mn-lt"/>
              </a:rPr>
              <a:t>Виды образовательных технологий</a:t>
            </a:r>
            <a:endParaRPr lang="ru-RU" sz="3000" b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813" y="2214563"/>
            <a:ext cx="2071687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</a:rPr>
              <a:t>Проектные методы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1714500" y="1071563"/>
            <a:ext cx="484188" cy="977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143375" y="1071563"/>
            <a:ext cx="484188" cy="977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858000" y="1071563"/>
            <a:ext cx="484188" cy="977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429250" y="1143000"/>
            <a:ext cx="484188" cy="321468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928938" y="1143000"/>
            <a:ext cx="484187" cy="321468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28813" y="4429125"/>
            <a:ext cx="2214562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rgbClr val="FF0000"/>
                </a:solidFill>
              </a:rPr>
              <a:t>Мультимедийная</a:t>
            </a:r>
            <a:r>
              <a:rPr lang="ru-RU" sz="2000" dirty="0">
                <a:solidFill>
                  <a:srgbClr val="FF0000"/>
                </a:solidFill>
              </a:rPr>
              <a:t> презентация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9000" y="2214563"/>
            <a:ext cx="2000250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</a:rPr>
              <a:t>Экологическая  тропинка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29188" y="4429125"/>
            <a:ext cx="2214562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</a:rPr>
              <a:t>Использование компьютерных технологий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00750" y="2214563"/>
            <a:ext cx="2143125" cy="1571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FF0000"/>
                </a:solidFill>
              </a:rPr>
              <a:t>Социально -игровые методы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0" dirty="0" smtClean="0">
                <a:solidFill>
                  <a:srgbClr val="FF0000"/>
                </a:solidFill>
              </a:rPr>
              <a:t/>
            </a:r>
            <a:br>
              <a:rPr lang="ru-RU" sz="3100" b="0" dirty="0" smtClean="0">
                <a:solidFill>
                  <a:srgbClr val="FF0000"/>
                </a:solidFill>
              </a:rPr>
            </a:br>
            <a:r>
              <a:rPr lang="ru-RU" sz="3100" b="0" dirty="0" smtClean="0">
                <a:solidFill>
                  <a:srgbClr val="FF0000"/>
                </a:solidFill>
              </a:rPr>
              <a:t/>
            </a:r>
            <a:br>
              <a:rPr lang="ru-RU" sz="3100" b="0" dirty="0" smtClean="0">
                <a:solidFill>
                  <a:srgbClr val="FF0000"/>
                </a:solidFill>
              </a:rPr>
            </a:br>
            <a:r>
              <a:rPr lang="ru-RU" sz="3100" b="0" dirty="0" smtClean="0">
                <a:solidFill>
                  <a:srgbClr val="FF0000"/>
                </a:solidFill>
              </a:rPr>
              <a:t/>
            </a:r>
            <a:br>
              <a:rPr lang="ru-RU" sz="3100" b="0" dirty="0" smtClean="0">
                <a:solidFill>
                  <a:srgbClr val="FF0000"/>
                </a:solidFill>
              </a:rPr>
            </a:br>
            <a:r>
              <a:rPr lang="ru-RU" sz="3100" b="0" dirty="0" smtClean="0">
                <a:solidFill>
                  <a:srgbClr val="FF0000"/>
                </a:solidFill>
              </a:rPr>
              <a:t/>
            </a:r>
            <a:br>
              <a:rPr lang="ru-RU" sz="3100" b="0" dirty="0" smtClean="0">
                <a:solidFill>
                  <a:srgbClr val="FF0000"/>
                </a:solidFill>
              </a:rPr>
            </a:br>
            <a:r>
              <a:rPr lang="ru-RU" sz="3100" b="0" dirty="0" smtClean="0">
                <a:solidFill>
                  <a:srgbClr val="FF0000"/>
                </a:solidFill>
              </a:rPr>
              <a:t/>
            </a:r>
            <a:br>
              <a:rPr lang="ru-RU" sz="3100" b="0" dirty="0" smtClean="0">
                <a:solidFill>
                  <a:srgbClr val="FF0000"/>
                </a:solidFill>
              </a:rPr>
            </a:br>
            <a:r>
              <a:rPr lang="ru-RU" sz="2900" b="0" dirty="0" smtClean="0">
                <a:solidFill>
                  <a:schemeClr val="accent6"/>
                </a:solidFill>
              </a:rPr>
              <a:t>Одним из принципов развития современного дошкольного образования, предложенным Федеральным государственным образовательным стандартом к структуре основной </a:t>
            </a:r>
            <a:br>
              <a:rPr lang="ru-RU" sz="2900" b="0" dirty="0" smtClean="0">
                <a:solidFill>
                  <a:schemeClr val="accent6"/>
                </a:solidFill>
              </a:rPr>
            </a:br>
            <a:r>
              <a:rPr lang="ru-RU" sz="2900" b="0" dirty="0" smtClean="0">
                <a:solidFill>
                  <a:schemeClr val="accent6"/>
                </a:solidFill>
              </a:rPr>
              <a:t>общеобразовательной программы, является </a:t>
            </a:r>
            <a:br>
              <a:rPr lang="ru-RU" sz="2900" b="0" dirty="0" smtClean="0">
                <a:solidFill>
                  <a:schemeClr val="accent6"/>
                </a:solidFill>
              </a:rPr>
            </a:br>
            <a:r>
              <a:rPr lang="ru-RU" sz="2900" b="0" dirty="0" smtClean="0">
                <a:solidFill>
                  <a:srgbClr val="FF0000"/>
                </a:solidFill>
              </a:rPr>
              <a:t>принцип интеграции образовательных областей.</a:t>
            </a:r>
            <a:br>
              <a:rPr lang="ru-RU" sz="2900" b="0" dirty="0" smtClean="0">
                <a:solidFill>
                  <a:srgbClr val="FF0000"/>
                </a:solidFill>
              </a:rPr>
            </a:br>
            <a:r>
              <a:rPr lang="ru-RU" sz="2900" b="0" dirty="0" smtClean="0">
                <a:solidFill>
                  <a:srgbClr val="FF0000"/>
                </a:solidFill>
              </a:rPr>
              <a:t/>
            </a:r>
            <a:br>
              <a:rPr lang="ru-RU" sz="2900" b="0" dirty="0" smtClean="0">
                <a:solidFill>
                  <a:srgbClr val="FF0000"/>
                </a:solidFill>
              </a:rPr>
            </a:br>
            <a:r>
              <a:rPr lang="ru-RU" sz="2900" dirty="0" smtClean="0"/>
              <a:t/>
            </a:r>
            <a:br>
              <a:rPr lang="ru-RU" sz="2900" dirty="0" smtClean="0"/>
            </a:br>
            <a:endParaRPr lang="ru-RU" sz="2900" dirty="0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857500" y="4714875"/>
            <a:ext cx="3429000" cy="21431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>
            <a:off x="6429375" y="3714750"/>
            <a:ext cx="285750" cy="10001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Двойная стрелка вверх/вниз 6"/>
          <p:cNvSpPr/>
          <p:nvPr/>
        </p:nvSpPr>
        <p:spPr>
          <a:xfrm>
            <a:off x="2428875" y="3714750"/>
            <a:ext cx="285750" cy="10001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71750" y="2786063"/>
            <a:ext cx="4071938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rgbClr val="C00000"/>
                </a:solidFill>
              </a:rPr>
              <a:t>   Формы интеграции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43000" y="4714875"/>
            <a:ext cx="1714500" cy="10572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rgbClr val="C00000"/>
                </a:solidFill>
              </a:rPr>
              <a:t>совместные творческие проекты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500" y="5429250"/>
            <a:ext cx="1714500" cy="10572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rgbClr val="C00000"/>
                </a:solidFill>
              </a:rPr>
              <a:t>совместные праздники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43313" y="3929063"/>
            <a:ext cx="1857375" cy="77152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</a:rPr>
              <a:t>эксперименты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6500" y="4714875"/>
            <a:ext cx="1643063" cy="10572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rgbClr val="C00000"/>
                </a:solidFill>
              </a:rPr>
              <a:t>экскурсии</a:t>
            </a:r>
          </a:p>
        </p:txBody>
      </p:sp>
      <p:sp>
        <p:nvSpPr>
          <p:cNvPr id="17" name="Двойная стрелка вверх/вниз 16"/>
          <p:cNvSpPr/>
          <p:nvPr/>
        </p:nvSpPr>
        <p:spPr>
          <a:xfrm>
            <a:off x="5214938" y="4572000"/>
            <a:ext cx="285750" cy="85725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Двойная стрелка вверх/вниз 11"/>
          <p:cNvSpPr/>
          <p:nvPr/>
        </p:nvSpPr>
        <p:spPr>
          <a:xfrm>
            <a:off x="3571875" y="4572000"/>
            <a:ext cx="285750" cy="85725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72000" y="5429250"/>
            <a:ext cx="1714500" cy="10572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C00000"/>
                </a:solidFill>
              </a:rPr>
              <a:t>Сюжетно-ролевые игры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179388" y="428625"/>
            <a:ext cx="8321675" cy="58801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2500" smtClean="0">
                <a:solidFill>
                  <a:srgbClr val="00349E"/>
                </a:solidFill>
              </a:rPr>
              <a:t>           </a:t>
            </a:r>
            <a:r>
              <a:rPr lang="ru-RU" smtClean="0">
                <a:solidFill>
                  <a:srgbClr val="000099"/>
                </a:solidFill>
              </a:rPr>
              <a:t>Одним из важных условий реализации системы экологического воспитания в дошкольном учреждении является правильная организация и экологизация развивающей среды.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99"/>
                </a:solidFill>
              </a:rPr>
              <a:t>           </a:t>
            </a:r>
            <a:r>
              <a:rPr lang="ru-RU" smtClean="0">
                <a:solidFill>
                  <a:srgbClr val="E10803"/>
                </a:solidFill>
              </a:rPr>
              <a:t>Развивающая предметно – пространственная среда</a:t>
            </a:r>
            <a:r>
              <a:rPr lang="ru-RU" smtClean="0">
                <a:solidFill>
                  <a:srgbClr val="000099"/>
                </a:solidFill>
              </a:rPr>
              <a:t> — это система, обеспечивающая полноценное развитие детской деятельности и личности ребенка. Она предполагает единство социальных, предметных и природных средств обеспечения разнообразной деятельности ребенка, и включает ряд базисных компонентов, необходимых для полноценного физического, эстетического, познавательного и социального развития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000" b="0" smtClean="0">
                <a:ln>
                  <a:noFill/>
                </a:ln>
                <a:solidFill>
                  <a:srgbClr val="E10803"/>
                </a:solidFill>
                <a:effectLst/>
                <a:latin typeface="Times New Roman" pitchFamily="18" charset="0"/>
              </a:rPr>
              <a:t>Развивающая предметно – пространственная среда способствует: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познавательному развитию ребенка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эколого-эстетическому развитию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предпочтение объектам природы перед искусственными предметами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оздоровлению ребенка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формированию нравственных качеств ребенка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формированию экологически грамотного поведения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     - экологизации различных видов деятельности ребенка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</TotalTime>
  <Words>625</Words>
  <Application>Microsoft Office PowerPoint</Application>
  <PresentationFormat>Экран (4:3)</PresentationFormat>
  <Paragraphs>105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Презентация PowerPoint</vt:lpstr>
      <vt:lpstr>Экологическое воспитание </vt:lpstr>
      <vt:lpstr>Задачи экологического воспитания</vt:lpstr>
      <vt:lpstr>Презентация PowerPoint</vt:lpstr>
      <vt:lpstr>Направления инновационной деятельности </vt:lpstr>
      <vt:lpstr>Виды образовательных технологий</vt:lpstr>
      <vt:lpstr>     Одним из принципов развития современного дошкольного образования, предложенным Федеральным государственным образовательным стандартом к структуре основной  общеобразовательной программы, является  принцип интеграции образовательных областей.   </vt:lpstr>
      <vt:lpstr>Презентация PowerPoint</vt:lpstr>
      <vt:lpstr>Развивающая предметно – пространственная среда способствует:</vt:lpstr>
      <vt:lpstr>Элементы развивающей предметно – пространственной среды</vt:lpstr>
      <vt:lpstr>Работа проводится по следующим направлениям</vt:lpstr>
      <vt:lpstr>А также:</vt:lpstr>
      <vt:lpstr> Рекомендации воспитателям по вопросам экологического воспитания в современной образовательной среде ДОУ:                               </vt:lpstr>
      <vt:lpstr>Презентация PowerPoint</vt:lpstr>
    </vt:vector>
  </TitlesOfParts>
  <Company>БелИРО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126</cp:revision>
  <dcterms:created xsi:type="dcterms:W3CDTF">2015-10-06T18:58:04Z</dcterms:created>
  <dcterms:modified xsi:type="dcterms:W3CDTF">2023-02-07T11:43:35Z</dcterms:modified>
</cp:coreProperties>
</file>